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0D0AC-C32D-42CB-A5E9-58039F0CA268}" v="16" dt="2021-10-30T18:06:49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6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DCD3C-E665-4FF8-95F9-980EA14D0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3530DA-8344-4665-BE59-729EBCB45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3D31-0E64-4609-B7CD-67C43D7A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656A6-18B2-42E3-9FFD-44DBB264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D255F6-4B48-4169-B1CD-188DB50C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6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0A69E-4F20-424B-B7A4-E79D86F7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300A48-22DE-434E-BCB9-D9CC5327E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7D59F6-BAD5-424D-8D77-36867C81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E71A9-579B-4FEF-8C29-17E79BF9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E53E5E-B142-43B2-B243-965EF7B2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58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BDD917-B0D2-425B-A8D5-C6C4C5A15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AFE069-71D0-4E13-9204-6667B607D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59F3C9-6D04-44FB-ACA2-5FAB0B3F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D7291E-8AE7-4171-862D-BD45D599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37DDE4-5EE8-439B-88C5-63FD5629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90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55BD86-2FC9-4D76-8472-B92FBBE9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7E46D6-AB9C-4613-A0C0-CD66971E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B081AC-0F4A-410B-8312-3BA3A693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1B636A-F5B4-4202-8E2D-CC878C4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485AF-449B-441E-8F1B-EE6052CB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95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8E553-223B-47C6-B959-228E95EA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CA25D4-CFBB-474A-876B-16C1781A4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B6F8F9-9504-445C-AA67-C9139C99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565646-1B10-4761-9727-B9049915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2AD1C-B74F-4509-AB9B-778ED931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37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795DC-CBBD-485B-9258-88B2FE80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5CB36-1B99-46AE-933D-216D9E81F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E149D1-CB62-4669-B2CB-0F5353171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7B3967-94F6-4467-8DF0-0F1A6F97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7D2B65-456F-450F-AAC7-D09515F3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7D2AE-65E4-4FAC-850B-7D7A62EF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8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910AAE-D8C3-409D-BB20-C3A15076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209625-2706-4452-B399-7AF07F524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E87779-A2CA-45B1-92EF-311C1C20D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478358-1E34-4E96-A59F-FE484073E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B5CFC60-F907-4E99-B519-D0274900C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DE73D2-1A39-4F9D-A7F0-130E66EE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9C998B-193E-4DDB-A247-6980EC6B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170B65-019A-4D6F-8A14-5357227D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29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73238-CBD2-457F-A05F-F6E61EDF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57A6A6-ED1E-4EC0-ABA3-913317EA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16ACB3-FE00-4C9E-9AF4-39354303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541AB6-0B10-4697-8109-6A69907B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73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997FE14-BBB1-4DB7-9F4E-6E0E38A3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09B177-D9D9-4D6E-BF23-5DC60FD0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FF13D4-D29E-4EF5-AE4E-07FF38E3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88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6BD94-37B5-4CE3-BB24-75E8E410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FA03EF-A653-4C8F-A968-75C4551B2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C9D3D4-C1FC-4D9D-A62C-9F728989A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9AF02C-F293-4B4D-82E7-AA963ED8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FE5E75-F052-415F-AE28-9CFDA00E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C462E3-A958-4977-98A5-0C669EB4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82CE3-0D79-4CF4-8B41-F31B2C49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B220DE-7DE3-4C27-974B-F0BD02646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A6D9E9-9A80-4422-9191-6C1D1D1C6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A9B42D-CF01-43B7-A695-E30D2467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2BD9E-F875-4551-82F3-FE5C87ED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6FC167-DE7D-4758-BA19-0E3F7AFE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19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56472A-C54F-4984-9169-AC93767A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D4BCDD-63EE-406D-871C-F12EAFCDF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7438CE-93E2-422F-AE1D-F53EEB6C1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B3A5-98A9-474B-879B-1943765B5EB9}" type="datetimeFigureOut">
              <a:rPr lang="it-IT" smtClean="0"/>
              <a:t>30/10/2021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0BF164-8CB6-452F-BA2F-104391AEF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09AD79-BF44-471B-8B49-18E7C7ECE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4145-4C1E-4C29-9EAD-7E082565B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51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ricotrek.com/informazioni-sulle-escursioni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nricotrek@outlook.it" TargetMode="External"/><Relationship Id="rId4" Type="http://schemas.openxmlformats.org/officeDocument/2006/relationships/hyperlink" Target="http://www.enricotre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montagna, neve, esterni, cielo&#10;&#10;Descrizione generata automaticamente">
            <a:extLst>
              <a:ext uri="{FF2B5EF4-FFF2-40B4-BE49-F238E27FC236}">
                <a16:creationId xmlns:a16="http://schemas.microsoft.com/office/drawing/2014/main" id="{5DB1478B-3D4B-4A5A-B1FA-D3F97D00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39E841-A88C-45EC-818E-9C8BC29E7A5D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sz="5400" b="1" dirty="0">
                <a:solidFill>
                  <a:schemeClr val="bg1"/>
                </a:solidFill>
                <a:latin typeface="Raleway" pitchFamily="34"/>
              </a:rPr>
              <a:t>21 novembre: Il Monte </a:t>
            </a:r>
            <a:r>
              <a:rPr lang="it-IT" sz="5400" b="1" dirty="0" err="1">
                <a:solidFill>
                  <a:schemeClr val="bg1"/>
                </a:solidFill>
                <a:latin typeface="Raleway" pitchFamily="34"/>
              </a:rPr>
              <a:t>Castelberto</a:t>
            </a:r>
            <a:r>
              <a:rPr lang="it-IT" sz="5400" b="1" dirty="0">
                <a:solidFill>
                  <a:schemeClr val="bg1"/>
                </a:solidFill>
                <a:latin typeface="Raleway" pitchFamily="34"/>
              </a:rPr>
              <a:t> e le sue malghe</a:t>
            </a:r>
            <a:br>
              <a:rPr lang="it-IT" sz="5400" dirty="0">
                <a:solidFill>
                  <a:srgbClr val="333333"/>
                </a:solidFill>
                <a:latin typeface="Raleway" pitchFamily="34"/>
              </a:rPr>
            </a:br>
            <a:endParaRPr lang="it-IT" sz="5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59A9435-32BC-4570-9387-4BAEA7D335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Lessinia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mon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amour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42294D-CAA5-4CA4-8714-9043B29B6227}"/>
              </a:ext>
            </a:extLst>
          </p:cNvPr>
          <p:cNvSpPr txBox="1"/>
          <p:nvPr/>
        </p:nvSpPr>
        <p:spPr>
          <a:xfrm>
            <a:off x="0" y="4793229"/>
            <a:ext cx="12191996" cy="1846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Ritrovo ore 9 Villaggio San Michele Sega di Ala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Contatti Lunedi-</a:t>
            </a:r>
            <a:r>
              <a:rPr lang="it-IT" sz="2400" b="1" i="0" u="none" strike="noStrike" kern="1200" cap="none" spc="0" baseline="0" dirty="0" err="1">
                <a:solidFill>
                  <a:schemeClr val="bg1"/>
                </a:solidFill>
                <a:uFillTx/>
                <a:latin typeface="Calibri"/>
              </a:rPr>
              <a:t>Venerdi</a:t>
            </a:r>
            <a:r>
              <a:rPr lang="it-IT" sz="2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   ore 8-20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Enrico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3703431918   3755352770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sterni, cielo, edificio, erba&#10;&#10;Descrizione generata automaticamente">
            <a:extLst>
              <a:ext uri="{FF2B5EF4-FFF2-40B4-BE49-F238E27FC236}">
                <a16:creationId xmlns:a16="http://schemas.microsoft.com/office/drawing/2014/main" id="{60A4557C-BBB7-4CA5-9299-BC4B993C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974" cy="68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cielo, esterni, campo&#10;&#10;Descrizione generata automaticamente">
            <a:extLst>
              <a:ext uri="{FF2B5EF4-FFF2-40B4-BE49-F238E27FC236}">
                <a16:creationId xmlns:a16="http://schemas.microsoft.com/office/drawing/2014/main" id="{1A50427D-CF09-4255-AA79-A2A358FFB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7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6269A19-BFEA-47DD-A856-525C50B9F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6038"/>
            <a:ext cx="12191999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Liberation Mono" panose="02070409020205020404" pitchFamily="49" charset="0"/>
              </a:rPr>
              <a:t> La montagna veronese, della quale la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Liberation Mono" panose="02070409020205020404" pitchFamily="49" charset="0"/>
              </a:rPr>
              <a:t>Lessinia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Liberation Mono" panose="02070409020205020404" pitchFamily="49" charset="0"/>
              </a:rPr>
              <a:t> vera e propria costituisce il nucleo centrale,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Liberation Mono" panose="02070409020205020404" pitchFamily="49" charset="0"/>
              </a:rPr>
              <a:t>è caratterizzata da un vasto altopiano molto articolato, solcato da numerose valli longitudinali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Liberation Mono" panose="02070409020205020404" pitchFamily="49" charset="0"/>
              </a:rPr>
              <a:t>e dolci cime erbose che precipitano verso nord, causa la grande faglia tettonica, nella profonda valle di Ronchi.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Risalgono ai primi mesi della Grande Guerra i miglioramenti eseguiti alle vie di comunicazione con la costruzione di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nuove strade. Venne sistemata la strada per Peri, si sostituirono le disagiate mulattiere preesistenti con comode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carrozzabili, compresa la strada di risalita da Ala per Sega fino a Malga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Fittanze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e da lì ad Erbezzo,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Castelberto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Podestaria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e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Boscochiesanuova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. Il progettare e realizzare strade, sebbene su tracce di vecchi sentieri, stupisce ancor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oggi per la celerità di ultimazione; basti pensare che la strada che da Erbezzo sale a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Castelberto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fu iniziata il 15 agosto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1915 ed ultimata 45 giorni dopo, il 20 settembre, dalla 10a compagnia della Milizia territoriale del 3° Genio.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Dal diario storico del Settore sinistra Adige, scritto in bella calligrafia, si leggono le operatività: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«6 Giugno ore 9:30. Ala segnala che truppe nemiche a scaglioni si inoltrano pel vallone di Foxi, ma essendo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l'osservazione impossibile per la nebbia, non si ritiene opportuno di iniziare il tiro. Ore 10:30, osservatorio (posto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monte di Cima Levante località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Jacolle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con collegamenti telefonici) nota ragguardevoli raggruppamenti di truppe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austriache e materiali presso Anghebeni. Si inizia subito il fuoco con le batterie da 149 A di Cima Mezzogiorno 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Castelberto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la prima della quale spara granate, la seconda obici. I risultati sono buoni e i raggruppamenti vengono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dispersi. Ore 20. L'osservatorio segnala numerosi piccoli posti (posizioni) a linee successive di trincee del Sommai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Basso, presso Raossi. Si eseguisce un tiro di aggiustamento su di esse da una sezione della batteria 149 S di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Castelberto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 sparano 18 colpi e raggiunto l'aggiustamento si sospende il fuoco». Il 9 giugno, sotto l'incalzare degli avvenimenti,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venne approntato in batteria un enorme obice da 305 nella postazione di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Castelberto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e 4 obici da 210 a Casara San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Nazaro; si spara su Morgia,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Staineri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e Anghebeni in Vallarsa.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Per alcuni giorni si combatte ancora duramente. Dai rapporti stesi a Malga San Giorgio e poi a Casara Gaibana, sedi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del comando delle batterie, traspare l'ansia del combattente e l'esultanza del vincitore: «ore 9:30 (del 10 giugno 1916)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 è cessato il fuoco in seguito ad assicurazione avuta dall'osservatorio che i bersagli nemici sono stati battuti, colpiti, 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dispersi».</a:t>
            </a:r>
          </a:p>
        </p:txBody>
      </p:sp>
    </p:spTree>
    <p:extLst>
      <p:ext uri="{BB962C8B-B14F-4D97-AF65-F5344CB8AC3E}">
        <p14:creationId xmlns:p14="http://schemas.microsoft.com/office/powerpoint/2010/main" val="108740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rba, cielo, montagna, natura&#10;&#10;Descrizione generata automaticamente">
            <a:extLst>
              <a:ext uri="{FF2B5EF4-FFF2-40B4-BE49-F238E27FC236}">
                <a16:creationId xmlns:a16="http://schemas.microsoft.com/office/drawing/2014/main" id="{06023BDC-B68C-401A-824C-1A0AFF7A7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F2A83-C0C9-482B-AB7F-A6064743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120" y="494071"/>
            <a:ext cx="10373229" cy="5869858"/>
          </a:xfrm>
        </p:spPr>
        <p:txBody>
          <a:bodyPr>
            <a:normAutofit/>
          </a:bodyPr>
          <a:lstStyle/>
          <a:p>
            <a:pPr algn="ctr"/>
            <a:r>
              <a:rPr lang="it-IT" sz="4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https://www.enricotrek.com/informazioni-sulle-escursioni.html</a:t>
            </a:r>
            <a:endParaRPr lang="it-IT" sz="4600" b="1" dirty="0">
              <a:solidFill>
                <a:srgbClr val="FF0000"/>
              </a:solidFill>
            </a:endParaRPr>
          </a:p>
          <a:p>
            <a:pPr algn="ctr"/>
            <a:endParaRPr lang="it-IT" sz="4600" b="1" dirty="0">
              <a:solidFill>
                <a:srgbClr val="FF0000"/>
              </a:solidFill>
            </a:endParaRPr>
          </a:p>
          <a:p>
            <a:pPr algn="ctr"/>
            <a:r>
              <a:rPr lang="it-IT" sz="46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www.enricotrek.com</a:t>
            </a:r>
            <a:endParaRPr lang="it-IT" sz="4600" b="1" dirty="0">
              <a:solidFill>
                <a:srgbClr val="FF0000"/>
              </a:solidFill>
            </a:endParaRPr>
          </a:p>
          <a:p>
            <a:pPr algn="ctr"/>
            <a:endParaRPr lang="it-IT" sz="4600" b="1" dirty="0">
              <a:solidFill>
                <a:srgbClr val="FF0000"/>
              </a:solidFill>
            </a:endParaRPr>
          </a:p>
          <a:p>
            <a:pPr algn="ctr"/>
            <a:r>
              <a:rPr lang="it-IT" sz="46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enricotrek@outlook.it</a:t>
            </a:r>
            <a:endParaRPr lang="it-IT" sz="46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452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515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Raleway</vt:lpstr>
      <vt:lpstr>Tema di Office</vt:lpstr>
      <vt:lpstr>21 novembre: Il Monte Castelberto e le sue malghe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novembre: Il Monte Castelberto e le sue malghe </dc:title>
  <dc:creator>Enrico Menestrina</dc:creator>
  <cp:lastModifiedBy>Enrico Menestrina</cp:lastModifiedBy>
  <cp:revision>2</cp:revision>
  <dcterms:created xsi:type="dcterms:W3CDTF">2021-10-30T17:25:24Z</dcterms:created>
  <dcterms:modified xsi:type="dcterms:W3CDTF">2021-10-30T18:11:34Z</dcterms:modified>
</cp:coreProperties>
</file>